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handoutMasterIdLst>
    <p:handoutMasterId r:id="rId16"/>
  </p:handoutMasterIdLst>
  <p:sldIdLst>
    <p:sldId id="256" r:id="rId4"/>
    <p:sldId id="257" r:id="rId5"/>
    <p:sldId id="258" r:id="rId6"/>
    <p:sldId id="259" r:id="rId7"/>
    <p:sldId id="268" r:id="rId8"/>
    <p:sldId id="260" r:id="rId9"/>
    <p:sldId id="261" r:id="rId10"/>
    <p:sldId id="265" r:id="rId11"/>
    <p:sldId id="262" r:id="rId12"/>
    <p:sldId id="263" r:id="rId13"/>
    <p:sldId id="266" r:id="rId14"/>
  </p:sldIdLst>
  <p:sldSz cx="9144000" cy="6858000" type="screen4x3"/>
  <p:notesSz cx="9774238" cy="66484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8B4C13-E5B4-4765-B31A-2F88076182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AC69713-C8E2-409B-ADEC-D019BE1687B4}">
      <dgm:prSet phldrT="[Text]"/>
      <dgm:spPr/>
      <dgm:t>
        <a:bodyPr/>
        <a:lstStyle/>
        <a:p>
          <a:r>
            <a:rPr lang="en-GB" b="1" dirty="0" smtClean="0"/>
            <a:t>Nutrient intake </a:t>
          </a:r>
          <a:r>
            <a:rPr lang="en-GB" dirty="0" smtClean="0"/>
            <a:t>		</a:t>
          </a:r>
          <a:endParaRPr lang="en-GB" dirty="0"/>
        </a:p>
      </dgm:t>
    </dgm:pt>
    <dgm:pt modelId="{283B95B1-C8EC-4FD6-825B-C9B6CE36D2C8}" type="parTrans" cxnId="{3BC9CE6F-E19E-463F-AE28-400782F10B4E}">
      <dgm:prSet/>
      <dgm:spPr/>
      <dgm:t>
        <a:bodyPr/>
        <a:lstStyle/>
        <a:p>
          <a:endParaRPr lang="en-GB"/>
        </a:p>
      </dgm:t>
    </dgm:pt>
    <dgm:pt modelId="{1B560281-AFC2-4D45-B247-0D84377FCB4E}" type="sibTrans" cxnId="{3BC9CE6F-E19E-463F-AE28-400782F10B4E}">
      <dgm:prSet/>
      <dgm:spPr/>
      <dgm:t>
        <a:bodyPr/>
        <a:lstStyle/>
        <a:p>
          <a:endParaRPr lang="en-GB"/>
        </a:p>
      </dgm:t>
    </dgm:pt>
    <dgm:pt modelId="{73BFE4DF-EB6A-4C75-B3BB-8BBF91E92277}">
      <dgm:prSet phldrT="[Text]"/>
      <dgm:spPr/>
      <dgm:t>
        <a:bodyPr/>
        <a:lstStyle/>
        <a:p>
          <a:r>
            <a:rPr lang="en-GB" b="1" dirty="0" smtClean="0"/>
            <a:t>Nutrient Utilisation </a:t>
          </a:r>
          <a:endParaRPr lang="en-GB" b="1" dirty="0"/>
        </a:p>
      </dgm:t>
    </dgm:pt>
    <dgm:pt modelId="{45F7B8D3-747C-4F1D-8FF5-E3B784AD10DF}" type="parTrans" cxnId="{EA162E5C-4518-475B-9CF0-8696F7FB7601}">
      <dgm:prSet/>
      <dgm:spPr/>
      <dgm:t>
        <a:bodyPr/>
        <a:lstStyle/>
        <a:p>
          <a:endParaRPr lang="en-GB"/>
        </a:p>
      </dgm:t>
    </dgm:pt>
    <dgm:pt modelId="{3C4F61D7-FD5B-4A9C-A20F-9863E2254CA9}" type="sibTrans" cxnId="{EA162E5C-4518-475B-9CF0-8696F7FB7601}">
      <dgm:prSet/>
      <dgm:spPr/>
      <dgm:t>
        <a:bodyPr/>
        <a:lstStyle/>
        <a:p>
          <a:endParaRPr lang="en-GB"/>
        </a:p>
      </dgm:t>
    </dgm:pt>
    <dgm:pt modelId="{CA08C75D-5FF9-449F-A3B0-501E408DADE7}">
      <dgm:prSet phldrT="[Text]"/>
      <dgm:spPr/>
      <dgm:t>
        <a:bodyPr/>
        <a:lstStyle/>
        <a:p>
          <a:r>
            <a:rPr lang="en-GB" b="1" dirty="0" smtClean="0"/>
            <a:t>Body stores change </a:t>
          </a:r>
          <a:endParaRPr lang="en-GB" b="1" dirty="0"/>
        </a:p>
      </dgm:t>
    </dgm:pt>
    <dgm:pt modelId="{18EF41C5-9EE8-4B95-AD3B-B42AB82DBC98}" type="parTrans" cxnId="{474516B6-3D0B-49D5-B411-8CEE62DA4520}">
      <dgm:prSet/>
      <dgm:spPr/>
      <dgm:t>
        <a:bodyPr/>
        <a:lstStyle/>
        <a:p>
          <a:endParaRPr lang="en-GB"/>
        </a:p>
      </dgm:t>
    </dgm:pt>
    <dgm:pt modelId="{8C5C2119-F625-4DF7-A218-117706DEA131}" type="sibTrans" cxnId="{474516B6-3D0B-49D5-B411-8CEE62DA4520}">
      <dgm:prSet/>
      <dgm:spPr/>
      <dgm:t>
        <a:bodyPr/>
        <a:lstStyle/>
        <a:p>
          <a:endParaRPr lang="en-GB"/>
        </a:p>
      </dgm:t>
    </dgm:pt>
    <dgm:pt modelId="{6663901B-9CAA-42D8-BB75-4A94D68DC25A}" type="pres">
      <dgm:prSet presAssocID="{5D8B4C13-E5B4-4765-B31A-2F8807618210}" presName="CompostProcess" presStyleCnt="0">
        <dgm:presLayoutVars>
          <dgm:dir/>
          <dgm:resizeHandles val="exact"/>
        </dgm:presLayoutVars>
      </dgm:prSet>
      <dgm:spPr/>
    </dgm:pt>
    <dgm:pt modelId="{2355DFBB-6DC0-4AA5-B5B0-0B4DC5BFDC78}" type="pres">
      <dgm:prSet presAssocID="{5D8B4C13-E5B4-4765-B31A-2F8807618210}" presName="arrow" presStyleLbl="bgShp" presStyleIdx="0" presStyleCnt="1"/>
      <dgm:spPr/>
    </dgm:pt>
    <dgm:pt modelId="{B71C6982-3535-48E3-8EC8-9D65AE33E523}" type="pres">
      <dgm:prSet presAssocID="{5D8B4C13-E5B4-4765-B31A-2F8807618210}" presName="linearProcess" presStyleCnt="0"/>
      <dgm:spPr/>
    </dgm:pt>
    <dgm:pt modelId="{6A883F34-BCDD-417B-B654-7CAB53B3275D}" type="pres">
      <dgm:prSet presAssocID="{7AC69713-C8E2-409B-ADEC-D019BE1687B4}" presName="textNode" presStyleLbl="node1" presStyleIdx="0" presStyleCnt="3" custLinFactNeighborX="47636" custLinFactNeighborY="-743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87E28A2-A82B-4514-948E-2509E9B6985F}" type="pres">
      <dgm:prSet presAssocID="{1B560281-AFC2-4D45-B247-0D84377FCB4E}" presName="sibTrans" presStyleCnt="0"/>
      <dgm:spPr/>
    </dgm:pt>
    <dgm:pt modelId="{6A399AC2-1EF2-41DE-B8B1-5FAC9C7C1785}" type="pres">
      <dgm:prSet presAssocID="{73BFE4DF-EB6A-4C75-B3BB-8BBF91E92277}" presName="textNode" presStyleLbl="node1" presStyleIdx="1" presStyleCnt="3" custLinFactNeighborX="-40755" custLinFactNeighborY="-74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FB990D-8B14-46A6-82EE-A90CCFB9BC51}" type="pres">
      <dgm:prSet presAssocID="{3C4F61D7-FD5B-4A9C-A20F-9863E2254CA9}" presName="sibTrans" presStyleCnt="0"/>
      <dgm:spPr/>
    </dgm:pt>
    <dgm:pt modelId="{95834F8A-8C1A-4DC3-8161-D56EBC709875}" type="pres">
      <dgm:prSet presAssocID="{CA08C75D-5FF9-449F-A3B0-501E408DADE7}" presName="textNode" presStyleLbl="node1" presStyleIdx="2" presStyleCnt="3" custLinFactX="-1459" custLinFactNeighborX="-100000" custLinFactNeighborY="-74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0C37489-1F38-4B67-AD37-98985541AD68}" type="presOf" srcId="{7AC69713-C8E2-409B-ADEC-D019BE1687B4}" destId="{6A883F34-BCDD-417B-B654-7CAB53B3275D}" srcOrd="0" destOrd="0" presId="urn:microsoft.com/office/officeart/2005/8/layout/hProcess9"/>
    <dgm:cxn modelId="{3BC9CE6F-E19E-463F-AE28-400782F10B4E}" srcId="{5D8B4C13-E5B4-4765-B31A-2F8807618210}" destId="{7AC69713-C8E2-409B-ADEC-D019BE1687B4}" srcOrd="0" destOrd="0" parTransId="{283B95B1-C8EC-4FD6-825B-C9B6CE36D2C8}" sibTransId="{1B560281-AFC2-4D45-B247-0D84377FCB4E}"/>
    <dgm:cxn modelId="{CA2CB7DF-B6A3-468D-9EE9-EB823E548117}" type="presOf" srcId="{5D8B4C13-E5B4-4765-B31A-2F8807618210}" destId="{6663901B-9CAA-42D8-BB75-4A94D68DC25A}" srcOrd="0" destOrd="0" presId="urn:microsoft.com/office/officeart/2005/8/layout/hProcess9"/>
    <dgm:cxn modelId="{C680F0AD-74C6-46D1-BBD6-4B72550561B4}" type="presOf" srcId="{CA08C75D-5FF9-449F-A3B0-501E408DADE7}" destId="{95834F8A-8C1A-4DC3-8161-D56EBC709875}" srcOrd="0" destOrd="0" presId="urn:microsoft.com/office/officeart/2005/8/layout/hProcess9"/>
    <dgm:cxn modelId="{EA162E5C-4518-475B-9CF0-8696F7FB7601}" srcId="{5D8B4C13-E5B4-4765-B31A-2F8807618210}" destId="{73BFE4DF-EB6A-4C75-B3BB-8BBF91E92277}" srcOrd="1" destOrd="0" parTransId="{45F7B8D3-747C-4F1D-8FF5-E3B784AD10DF}" sibTransId="{3C4F61D7-FD5B-4A9C-A20F-9863E2254CA9}"/>
    <dgm:cxn modelId="{371F77DA-1EAB-4F96-9351-3553C12C9DC2}" type="presOf" srcId="{73BFE4DF-EB6A-4C75-B3BB-8BBF91E92277}" destId="{6A399AC2-1EF2-41DE-B8B1-5FAC9C7C1785}" srcOrd="0" destOrd="0" presId="urn:microsoft.com/office/officeart/2005/8/layout/hProcess9"/>
    <dgm:cxn modelId="{474516B6-3D0B-49D5-B411-8CEE62DA4520}" srcId="{5D8B4C13-E5B4-4765-B31A-2F8807618210}" destId="{CA08C75D-5FF9-449F-A3B0-501E408DADE7}" srcOrd="2" destOrd="0" parTransId="{18EF41C5-9EE8-4B95-AD3B-B42AB82DBC98}" sibTransId="{8C5C2119-F625-4DF7-A218-117706DEA131}"/>
    <dgm:cxn modelId="{82B66FFD-B343-4E1B-8594-6C3E8BF59C41}" type="presParOf" srcId="{6663901B-9CAA-42D8-BB75-4A94D68DC25A}" destId="{2355DFBB-6DC0-4AA5-B5B0-0B4DC5BFDC78}" srcOrd="0" destOrd="0" presId="urn:microsoft.com/office/officeart/2005/8/layout/hProcess9"/>
    <dgm:cxn modelId="{8108816E-153F-47C6-B3F6-1C2589309618}" type="presParOf" srcId="{6663901B-9CAA-42D8-BB75-4A94D68DC25A}" destId="{B71C6982-3535-48E3-8EC8-9D65AE33E523}" srcOrd="1" destOrd="0" presId="urn:microsoft.com/office/officeart/2005/8/layout/hProcess9"/>
    <dgm:cxn modelId="{EC889D86-5E30-4E33-BB7B-37562994523A}" type="presParOf" srcId="{B71C6982-3535-48E3-8EC8-9D65AE33E523}" destId="{6A883F34-BCDD-417B-B654-7CAB53B3275D}" srcOrd="0" destOrd="0" presId="urn:microsoft.com/office/officeart/2005/8/layout/hProcess9"/>
    <dgm:cxn modelId="{532D7549-5DF2-4FE8-AADF-412218DFF47A}" type="presParOf" srcId="{B71C6982-3535-48E3-8EC8-9D65AE33E523}" destId="{287E28A2-A82B-4514-948E-2509E9B6985F}" srcOrd="1" destOrd="0" presId="urn:microsoft.com/office/officeart/2005/8/layout/hProcess9"/>
    <dgm:cxn modelId="{91CE4582-3CF0-43D8-AD25-200850D746A1}" type="presParOf" srcId="{B71C6982-3535-48E3-8EC8-9D65AE33E523}" destId="{6A399AC2-1EF2-41DE-B8B1-5FAC9C7C1785}" srcOrd="2" destOrd="0" presId="urn:microsoft.com/office/officeart/2005/8/layout/hProcess9"/>
    <dgm:cxn modelId="{277137B4-7BEB-4AB5-87DA-0B641ED68038}" type="presParOf" srcId="{B71C6982-3535-48E3-8EC8-9D65AE33E523}" destId="{95FB990D-8B14-46A6-82EE-A90CCFB9BC51}" srcOrd="3" destOrd="0" presId="urn:microsoft.com/office/officeart/2005/8/layout/hProcess9"/>
    <dgm:cxn modelId="{49373255-872A-4FAC-B86A-6C83D5712828}" type="presParOf" srcId="{B71C6982-3535-48E3-8EC8-9D65AE33E523}" destId="{95834F8A-8C1A-4DC3-8161-D56EBC70987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5DFBB-6DC0-4AA5-B5B0-0B4DC5BFDC78}">
      <dsp:nvSpPr>
        <dsp:cNvPr id="0" name=""/>
        <dsp:cNvSpPr/>
      </dsp:nvSpPr>
      <dsp:spPr>
        <a:xfrm>
          <a:off x="617219" y="0"/>
          <a:ext cx="6995160" cy="266429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883F34-BCDD-417B-B654-7CAB53B3275D}">
      <dsp:nvSpPr>
        <dsp:cNvPr id="0" name=""/>
        <dsp:cNvSpPr/>
      </dsp:nvSpPr>
      <dsp:spPr>
        <a:xfrm>
          <a:off x="72008" y="720084"/>
          <a:ext cx="2648902" cy="106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 smtClean="0"/>
            <a:t>Nutrient intake </a:t>
          </a:r>
          <a:r>
            <a:rPr lang="en-GB" sz="2600" kern="1200" dirty="0" smtClean="0"/>
            <a:t>		</a:t>
          </a:r>
          <a:endParaRPr lang="en-GB" sz="2600" kern="1200" dirty="0"/>
        </a:p>
      </dsp:txBody>
      <dsp:txXfrm>
        <a:off x="124032" y="772108"/>
        <a:ext cx="2544854" cy="961670"/>
      </dsp:txXfrm>
    </dsp:sp>
    <dsp:sp modelId="{6A399AC2-1EF2-41DE-B8B1-5FAC9C7C1785}">
      <dsp:nvSpPr>
        <dsp:cNvPr id="0" name=""/>
        <dsp:cNvSpPr/>
      </dsp:nvSpPr>
      <dsp:spPr>
        <a:xfrm>
          <a:off x="2736305" y="720084"/>
          <a:ext cx="2648902" cy="106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 smtClean="0"/>
            <a:t>Nutrient Utilisation </a:t>
          </a:r>
          <a:endParaRPr lang="en-GB" sz="2600" b="1" kern="1200" dirty="0"/>
        </a:p>
      </dsp:txBody>
      <dsp:txXfrm>
        <a:off x="2788329" y="772108"/>
        <a:ext cx="2544854" cy="961670"/>
      </dsp:txXfrm>
    </dsp:sp>
    <dsp:sp modelId="{95834F8A-8C1A-4DC3-8161-D56EBC709875}">
      <dsp:nvSpPr>
        <dsp:cNvPr id="0" name=""/>
        <dsp:cNvSpPr/>
      </dsp:nvSpPr>
      <dsp:spPr>
        <a:xfrm>
          <a:off x="5400603" y="720084"/>
          <a:ext cx="2648902" cy="106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 smtClean="0"/>
            <a:t>Body stores change </a:t>
          </a:r>
          <a:endParaRPr lang="en-GB" sz="2600" b="1" kern="1200" dirty="0"/>
        </a:p>
      </dsp:txBody>
      <dsp:txXfrm>
        <a:off x="5452627" y="772108"/>
        <a:ext cx="2544854" cy="961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1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06474-77F2-42C5-AF9B-09C642B13CB6}" type="datetimeFigureOut">
              <a:rPr lang="en-IE" smtClean="0"/>
              <a:t>13/09/2016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1DB7A-490C-4C1A-8681-DABB433FB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2443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1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71023-3313-48FD-9102-C87E413FFB0D}" type="datetimeFigureOut">
              <a:rPr lang="en-IE" smtClean="0"/>
              <a:t>13/09/2016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25800" y="498475"/>
            <a:ext cx="3322638" cy="2492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EA2D0-9873-4432-9FE7-C462FB86183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602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1562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05792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5609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18143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367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13472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9699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3612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9886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EA2D0-9873-4432-9FE7-C462FB861830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7606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3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6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41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AF691-C6C9-4720-AAF6-8627A0713B0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1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313DA-DDF7-4A9C-B599-8EF6D6C7CCE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137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5D969-F11F-407B-911F-CDAD27086C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93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75B14-CCAA-4619-B26C-64B444EB37A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7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B3E62-35ED-4CE3-9C2C-866A35BB99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16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0489-CED2-4066-9FA8-03B4BB85341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4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89489-ED48-45DA-B183-701132ED083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26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158CB-05E4-40E4-AA2C-DD88706FDF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3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53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B9AB-DB83-4409-9E9F-792BEF7A75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78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F4187-E6B8-4F53-ACA3-C3E8551E2B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036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94F03-1E21-439D-80E7-37A3DC6343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58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9CF7F-9469-4E33-8E45-38C88074AE4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94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D6C78-B551-492C-9AB7-9B64F2F9F20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98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5D57F-F783-4D4C-9251-F48200B35D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071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22347-EC5A-4818-A301-B938649FD1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23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266EF-D75C-4028-83B9-10C24BFA53D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6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B3AFE-452F-44B3-B058-5B13986F4D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08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A352D-495B-4597-9F16-5D1377B1FEF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3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31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F4A57-2C1E-4751-B224-B3F5D0E2A22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72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67527-7CEA-4D04-A477-6D7F8F97A8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108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13CFE-F167-4550-94AE-EBF22403E7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8120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2156F-AB45-4511-886A-68D34C76A3F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608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7A387-FCC0-412E-BA07-20627526FD3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6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1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5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6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2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225FD-4DD2-4626-89FC-7571FF4F0CE0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3E96-CA93-441D-A1FF-022B624B5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0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E15289-F10E-48E3-9AC5-3BAFD8F8E35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34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850BC4-E888-4757-845A-802360F66872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3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mp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tmp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008111"/>
          </a:xfrm>
        </p:spPr>
        <p:txBody>
          <a:bodyPr/>
          <a:lstStyle/>
          <a:p>
            <a:r>
              <a:rPr lang="en-US" dirty="0" smtClean="0"/>
              <a:t>KCK SPORTS NUTRITION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800800" cy="292988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3810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6293351"/>
            <a:ext cx="1739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Mr. S. </a:t>
            </a:r>
            <a:r>
              <a:rPr lang="en-GB" sz="1000" dirty="0" err="1" smtClean="0"/>
              <a:t>Gray</a:t>
            </a:r>
            <a:endParaRPr lang="en-GB" sz="1000" dirty="0" smtClean="0"/>
          </a:p>
          <a:p>
            <a:r>
              <a:rPr lang="en-GB" sz="1000" dirty="0" smtClean="0"/>
              <a:t>MSc Public Health Nutrition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652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796"/>
            <a:ext cx="2160240" cy="1729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687" y="-27384"/>
            <a:ext cx="2232248" cy="2232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2" y="4193502"/>
            <a:ext cx="960120" cy="2157984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55" y="3639561"/>
            <a:ext cx="2462638" cy="2997994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452" y="294718"/>
            <a:ext cx="2523075" cy="29653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4718"/>
            <a:ext cx="1703452" cy="169297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3356993"/>
            <a:ext cx="2016224" cy="1512168"/>
          </a:xfrm>
          <a:prstGeom prst="rect">
            <a:avLst/>
          </a:prstGeom>
        </p:spPr>
      </p:pic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16" y="4113077"/>
            <a:ext cx="2553056" cy="25244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0" y="1994765"/>
            <a:ext cx="26670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0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37556"/>
            <a:ext cx="780213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You cannot out train a bad diet. It is not what you eat the night before,</a:t>
            </a:r>
          </a:p>
          <a:p>
            <a:r>
              <a:rPr lang="en-GB" dirty="0"/>
              <a:t>o</a:t>
            </a:r>
            <a:r>
              <a:rPr lang="en-GB" dirty="0" smtClean="0"/>
              <a:t>r the morning of the game, this is too late. It is eating </a:t>
            </a:r>
            <a:r>
              <a:rPr lang="en-GB" u="sng" dirty="0" smtClean="0"/>
              <a:t>clean,</a:t>
            </a:r>
            <a:r>
              <a:rPr lang="en-GB" dirty="0" smtClean="0"/>
              <a:t> </a:t>
            </a:r>
            <a:r>
              <a:rPr lang="en-GB" u="sng" dirty="0" smtClean="0"/>
              <a:t>healthy </a:t>
            </a:r>
            <a:r>
              <a:rPr lang="en-GB" dirty="0" smtClean="0"/>
              <a:t>food</a:t>
            </a:r>
          </a:p>
          <a:p>
            <a:r>
              <a:rPr lang="en-GB" u="sng" dirty="0"/>
              <a:t>r</a:t>
            </a:r>
            <a:r>
              <a:rPr lang="en-GB" u="sng" dirty="0" smtClean="0"/>
              <a:t>egularly</a:t>
            </a:r>
            <a:r>
              <a:rPr lang="en-GB" dirty="0" smtClean="0"/>
              <a:t> that will make a difference.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If a cockroach won’t eat it (sweets) then we </a:t>
            </a:r>
            <a:r>
              <a:rPr lang="en-GB" u="sng" dirty="0" smtClean="0"/>
              <a:t>should not be eating it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Keep the diet </a:t>
            </a:r>
            <a:r>
              <a:rPr lang="en-GB" u="sng" dirty="0" smtClean="0"/>
              <a:t>balanced</a:t>
            </a:r>
            <a:r>
              <a:rPr lang="en-GB" dirty="0" smtClean="0"/>
              <a:t>, </a:t>
            </a:r>
            <a:r>
              <a:rPr lang="en-GB" u="sng" dirty="0" smtClean="0"/>
              <a:t>enjoy</a:t>
            </a:r>
            <a:r>
              <a:rPr lang="en-GB" dirty="0" smtClean="0"/>
              <a:t> your food and </a:t>
            </a:r>
            <a:r>
              <a:rPr lang="en-GB" smtClean="0"/>
              <a:t>when OR </a:t>
            </a:r>
            <a:r>
              <a:rPr lang="en-GB" dirty="0" smtClean="0"/>
              <a:t>if you’re hungry you</a:t>
            </a:r>
          </a:p>
          <a:p>
            <a:r>
              <a:rPr lang="en-GB" dirty="0"/>
              <a:t>n</a:t>
            </a:r>
            <a:r>
              <a:rPr lang="en-GB" dirty="0" smtClean="0"/>
              <a:t>eed to eat, just make the </a:t>
            </a:r>
            <a:r>
              <a:rPr lang="en-GB" u="sng" dirty="0" smtClean="0"/>
              <a:t>right choices</a:t>
            </a:r>
            <a:r>
              <a:rPr lang="en-GB" dirty="0" smtClean="0"/>
              <a:t>. 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4626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groups 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Macronutrients </a:t>
            </a:r>
          </a:p>
          <a:p>
            <a:r>
              <a:rPr lang="en-GB" dirty="0" smtClean="0"/>
              <a:t>Carbohydrate </a:t>
            </a:r>
          </a:p>
          <a:p>
            <a:r>
              <a:rPr lang="en-GB" dirty="0" smtClean="0"/>
              <a:t>Protein</a:t>
            </a:r>
          </a:p>
          <a:p>
            <a:r>
              <a:rPr lang="en-GB" dirty="0" smtClean="0"/>
              <a:t>Fat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Micronutrients </a:t>
            </a:r>
          </a:p>
          <a:p>
            <a:r>
              <a:rPr lang="en-GB" dirty="0" smtClean="0"/>
              <a:t>Vitamins, minerals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5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Nutrient Balance 	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675323"/>
              </p:ext>
            </p:extLst>
          </p:nvPr>
        </p:nvGraphicFramePr>
        <p:xfrm>
          <a:off x="539552" y="1628801"/>
          <a:ext cx="82296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4365104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7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mtClean="0"/>
              <a:t>Dietary sources of energy – </a:t>
            </a:r>
            <a:br>
              <a:rPr lang="en-GB" altLang="en-US" smtClean="0"/>
            </a:br>
            <a:r>
              <a:rPr lang="en-GB" altLang="en-US" smtClean="0"/>
              <a:t>Chemical energy bound in food</a:t>
            </a:r>
          </a:p>
        </p:txBody>
      </p:sp>
      <p:sp>
        <p:nvSpPr>
          <p:cNvPr id="5123" name="AutoShape 4"/>
          <p:cNvSpPr>
            <a:spLocks noChangeArrowheads="1"/>
          </p:cNvSpPr>
          <p:nvPr/>
        </p:nvSpPr>
        <p:spPr bwMode="auto">
          <a:xfrm>
            <a:off x="755650" y="2565400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755650" y="2565400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fat</a:t>
            </a:r>
          </a:p>
        </p:txBody>
      </p:sp>
      <p:sp>
        <p:nvSpPr>
          <p:cNvPr id="5125" name="AutoShape 6"/>
          <p:cNvSpPr>
            <a:spLocks noChangeArrowheads="1"/>
          </p:cNvSpPr>
          <p:nvPr/>
        </p:nvSpPr>
        <p:spPr bwMode="auto">
          <a:xfrm>
            <a:off x="755650" y="3500438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carbohydrate</a:t>
            </a: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755650" y="4508500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protein</a:t>
            </a:r>
          </a:p>
        </p:txBody>
      </p:sp>
      <p:sp>
        <p:nvSpPr>
          <p:cNvPr id="5127" name="AutoShape 8"/>
          <p:cNvSpPr>
            <a:spLocks noChangeArrowheads="1"/>
          </p:cNvSpPr>
          <p:nvPr/>
        </p:nvSpPr>
        <p:spPr bwMode="auto">
          <a:xfrm>
            <a:off x="755650" y="5589588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alcohol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900113" y="1484313"/>
            <a:ext cx="18002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dirty="0" smtClean="0">
                <a:solidFill>
                  <a:srgbClr val="FF0000"/>
                </a:solidFill>
              </a:rPr>
              <a:t>Food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dirty="0" smtClean="0">
                <a:solidFill>
                  <a:srgbClr val="FF0000"/>
                </a:solidFill>
              </a:rPr>
              <a:t>(fuel sources)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2987675" y="1989138"/>
            <a:ext cx="2232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smtClean="0">
                <a:solidFill>
                  <a:srgbClr val="000000"/>
                </a:solidFill>
              </a:rPr>
              <a:t>Ingestion</a:t>
            </a:r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3276600" y="2852738"/>
            <a:ext cx="15827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000000"/>
              </a:solidFill>
            </a:endParaRPr>
          </a:p>
        </p:txBody>
      </p:sp>
      <p:sp>
        <p:nvSpPr>
          <p:cNvPr id="5131" name="Line 12"/>
          <p:cNvSpPr>
            <a:spLocks noChangeShapeType="1"/>
          </p:cNvSpPr>
          <p:nvPr/>
        </p:nvSpPr>
        <p:spPr bwMode="auto">
          <a:xfrm>
            <a:off x="3276600" y="3789363"/>
            <a:ext cx="15827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000000"/>
              </a:solidFill>
            </a:endParaRPr>
          </a:p>
        </p:txBody>
      </p:sp>
      <p:sp>
        <p:nvSpPr>
          <p:cNvPr id="5132" name="Line 13"/>
          <p:cNvSpPr>
            <a:spLocks noChangeShapeType="1"/>
          </p:cNvSpPr>
          <p:nvPr/>
        </p:nvSpPr>
        <p:spPr bwMode="auto">
          <a:xfrm>
            <a:off x="3276600" y="4797425"/>
            <a:ext cx="15827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000000"/>
              </a:solidFill>
            </a:endParaRPr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>
            <a:off x="3276600" y="5876925"/>
            <a:ext cx="15827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000000"/>
              </a:solidFill>
            </a:endParaRPr>
          </a:p>
        </p:txBody>
      </p:sp>
      <p:sp>
        <p:nvSpPr>
          <p:cNvPr id="5134" name="Text Box 15"/>
          <p:cNvSpPr txBox="1">
            <a:spLocks noChangeArrowheads="1"/>
          </p:cNvSpPr>
          <p:nvPr/>
        </p:nvSpPr>
        <p:spPr bwMode="auto">
          <a:xfrm>
            <a:off x="5435600" y="1700213"/>
            <a:ext cx="2376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smtClean="0">
                <a:solidFill>
                  <a:srgbClr val="FF0000"/>
                </a:solidFill>
              </a:rPr>
              <a:t>Metabolisable energy /g</a:t>
            </a:r>
          </a:p>
        </p:txBody>
      </p:sp>
      <p:sp>
        <p:nvSpPr>
          <p:cNvPr id="5135" name="AutoShape 16"/>
          <p:cNvSpPr>
            <a:spLocks noChangeArrowheads="1"/>
          </p:cNvSpPr>
          <p:nvPr/>
        </p:nvSpPr>
        <p:spPr bwMode="auto">
          <a:xfrm>
            <a:off x="5724525" y="2565400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37 kJ (9 kcal)</a:t>
            </a:r>
          </a:p>
        </p:txBody>
      </p:sp>
      <p:sp>
        <p:nvSpPr>
          <p:cNvPr id="5136" name="AutoShape 17"/>
          <p:cNvSpPr>
            <a:spLocks noChangeArrowheads="1"/>
          </p:cNvSpPr>
          <p:nvPr/>
        </p:nvSpPr>
        <p:spPr bwMode="auto">
          <a:xfrm>
            <a:off x="5724525" y="3500438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16 kJ (4 kcal)</a:t>
            </a:r>
          </a:p>
        </p:txBody>
      </p:sp>
      <p:sp>
        <p:nvSpPr>
          <p:cNvPr id="5137" name="AutoShape 18"/>
          <p:cNvSpPr>
            <a:spLocks noChangeArrowheads="1"/>
          </p:cNvSpPr>
          <p:nvPr/>
        </p:nvSpPr>
        <p:spPr bwMode="auto">
          <a:xfrm>
            <a:off x="5724525" y="4508500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17 kJ (4 kcal)</a:t>
            </a:r>
          </a:p>
        </p:txBody>
      </p:sp>
      <p:sp>
        <p:nvSpPr>
          <p:cNvPr id="5138" name="AutoShape 19"/>
          <p:cNvSpPr>
            <a:spLocks noChangeArrowheads="1"/>
          </p:cNvSpPr>
          <p:nvPr/>
        </p:nvSpPr>
        <p:spPr bwMode="auto">
          <a:xfrm>
            <a:off x="5724525" y="5516563"/>
            <a:ext cx="20161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mtClean="0">
                <a:solidFill>
                  <a:srgbClr val="000000"/>
                </a:solidFill>
              </a:rPr>
              <a:t>29 kJ (7 kcal)</a:t>
            </a:r>
          </a:p>
        </p:txBody>
      </p:sp>
    </p:spTree>
    <p:extLst>
      <p:ext uri="{BB962C8B-B14F-4D97-AF65-F5344CB8AC3E}">
        <p14:creationId xmlns:p14="http://schemas.microsoft.com/office/powerpoint/2010/main" val="7101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the literature says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diet high </a:t>
            </a:r>
            <a:r>
              <a:rPr lang="en-GB" dirty="0"/>
              <a:t>in added sugars in children, especially from soft drinks, cakes and biscuits can have an effect on cardiovascular disease, type 2 diabetes as well as overeating which can lead to obesity. </a:t>
            </a:r>
            <a:r>
              <a:rPr lang="en-GB" sz="1000" dirty="0" smtClean="0"/>
              <a:t>(</a:t>
            </a:r>
            <a:r>
              <a:rPr lang="en-GB" sz="1000" dirty="0" err="1" smtClean="0"/>
              <a:t>Ebbeling</a:t>
            </a:r>
            <a:r>
              <a:rPr lang="en-GB" sz="1000" dirty="0" smtClean="0"/>
              <a:t> </a:t>
            </a:r>
            <a:r>
              <a:rPr lang="en-GB" sz="1000" i="1" dirty="0"/>
              <a:t>et al. </a:t>
            </a:r>
            <a:r>
              <a:rPr lang="en-GB" sz="1000" dirty="0" smtClean="0"/>
              <a:t>2002).</a:t>
            </a:r>
          </a:p>
          <a:p>
            <a:endParaRPr lang="en-GB" sz="1000"/>
          </a:p>
          <a:p>
            <a:pPr marL="0" indent="0">
              <a:buNone/>
            </a:pPr>
            <a:endParaRPr lang="en-GB" sz="1000" dirty="0" smtClean="0"/>
          </a:p>
          <a:p>
            <a:r>
              <a:rPr lang="en-GB" dirty="0"/>
              <a:t>Physical activity levels play a major role in the obesity epidemic we are faced with</a:t>
            </a:r>
            <a:r>
              <a:rPr lang="en-GB" dirty="0" smtClean="0"/>
              <a:t>,</a:t>
            </a:r>
            <a:r>
              <a:rPr lang="en-GB" sz="1000" dirty="0" smtClean="0"/>
              <a:t>(Wright </a:t>
            </a:r>
            <a:r>
              <a:rPr lang="en-GB" sz="1000" i="1" dirty="0"/>
              <a:t>et al. </a:t>
            </a:r>
            <a:r>
              <a:rPr lang="en-GB" sz="1000" dirty="0"/>
              <a:t>2012). </a:t>
            </a:r>
            <a:endParaRPr lang="en-GB" sz="1000" dirty="0" smtClean="0"/>
          </a:p>
          <a:p>
            <a:pPr marL="0" indent="0">
              <a:buNone/>
            </a:pP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686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PHILOSOPHY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</a:t>
            </a:r>
            <a:r>
              <a:rPr lang="en-GB" dirty="0" smtClean="0"/>
              <a:t>eat and vegetables, nuts and seeds, some fruit, little starch, and no sugar.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50726"/>
            <a:ext cx="2857500" cy="189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281" y="3717032"/>
            <a:ext cx="6613502" cy="2565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55526"/>
            <a:ext cx="28765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4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1877" y="437640"/>
            <a:ext cx="248657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Fuel source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Noodles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Oats/barley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Cereal (wholegrain)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Sweet potato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Fruit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Cous</a:t>
            </a:r>
            <a:r>
              <a:rPr lang="en-GB" dirty="0" smtClean="0"/>
              <a:t> </a:t>
            </a:r>
            <a:r>
              <a:rPr lang="en-GB" dirty="0" err="1"/>
              <a:t>C</a:t>
            </a:r>
            <a:r>
              <a:rPr lang="en-GB" dirty="0" err="1" smtClean="0"/>
              <a:t>ous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Quiona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Plain rice cakes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437640"/>
            <a:ext cx="27302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Recovery source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Chicken/turkey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Eggs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Lean beef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Yogurt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Cottage cheese/quark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0963" y="3429000"/>
            <a:ext cx="260840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Inflammatory / restore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Fish 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Vitamins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Cherry juice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Avocado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Green veg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Nuts and seeds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Extra virgin olive 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Olives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3429000"/>
            <a:ext cx="21682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Fluid</a:t>
            </a:r>
            <a:r>
              <a:rPr lang="en-GB" u="sng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Milk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Herbal teas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Coffee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NO FIZZY DRINKS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 match / training meal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en-GB" u="sng" dirty="0" smtClean="0"/>
              <a:t>5 hours before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B</a:t>
            </a:r>
            <a:r>
              <a:rPr lang="en-GB" dirty="0" smtClean="0"/>
              <a:t>igger meal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Protein source, carbohydrate source, fat source.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500-750 ml water</a:t>
            </a:r>
          </a:p>
          <a:p>
            <a:pPr marL="457200" lvl="1" indent="0">
              <a:buNone/>
            </a:pPr>
            <a:r>
              <a:rPr lang="en-GB" u="sng" dirty="0" smtClean="0"/>
              <a:t>2 hours before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Smaller meal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Protein source, carbohydrate source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500-750 ml water (sip)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6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training / match nutrition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20/30 min window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Medium sized quick meal, easily digestible</a:t>
            </a:r>
          </a:p>
          <a:p>
            <a:r>
              <a:rPr lang="en-GB" dirty="0" smtClean="0"/>
              <a:t>Milk, cottage cheese, chocolate milk (Brand specific), banana, trek bars, rice cakes </a:t>
            </a:r>
          </a:p>
          <a:p>
            <a:r>
              <a:rPr lang="en-GB" dirty="0" smtClean="0"/>
              <a:t>.75-1.5L water (longer session/match)</a:t>
            </a:r>
          </a:p>
          <a:p>
            <a:endParaRPr lang="en-GB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2 hours after 	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Larger meal, well balanced</a:t>
            </a:r>
          </a:p>
          <a:p>
            <a:r>
              <a:rPr lang="en-GB" dirty="0" smtClean="0"/>
              <a:t>Meat/eggs/fish</a:t>
            </a:r>
          </a:p>
          <a:p>
            <a:r>
              <a:rPr lang="en-GB" dirty="0" smtClean="0"/>
              <a:t>Sweet potato/rice/oats</a:t>
            </a:r>
          </a:p>
          <a:p>
            <a:r>
              <a:rPr lang="en-GB" dirty="0" smtClean="0"/>
              <a:t>Green veg</a:t>
            </a:r>
          </a:p>
          <a:p>
            <a:r>
              <a:rPr lang="en-GB" dirty="0" smtClean="0"/>
              <a:t>Avocado/nuts/extra virgin olive 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0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162</TotalTime>
  <Words>412</Words>
  <Application>Microsoft Office PowerPoint</Application>
  <PresentationFormat>On-screen Show (4:3)</PresentationFormat>
  <Paragraphs>111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blank</vt:lpstr>
      <vt:lpstr>Default Design</vt:lpstr>
      <vt:lpstr>1_Default Design</vt:lpstr>
      <vt:lpstr>KCK SPORTS NUTRITION </vt:lpstr>
      <vt:lpstr>Food groups  </vt:lpstr>
      <vt:lpstr>Nutrient Balance  </vt:lpstr>
      <vt:lpstr>Dietary sources of energy –  Chemical energy bound in food</vt:lpstr>
      <vt:lpstr>What the literature says</vt:lpstr>
      <vt:lpstr>PHILOSOPHY</vt:lpstr>
      <vt:lpstr>PowerPoint Presentation</vt:lpstr>
      <vt:lpstr>Pre match / training meal </vt:lpstr>
      <vt:lpstr>Post training / match nutrition</vt:lpstr>
      <vt:lpstr>PowerPoint Presentation</vt:lpstr>
      <vt:lpstr>PowerPoint Presentation</vt:lpstr>
    </vt:vector>
  </TitlesOfParts>
  <Company>Queen Margaret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KCK SPORTS NUTRITION</dc:title>
  <dc:creator>15000411</dc:creator>
  <cp:lastModifiedBy>Stephen Gray</cp:lastModifiedBy>
  <cp:revision>16</cp:revision>
  <cp:lastPrinted>2016-09-09T11:41:01Z</cp:lastPrinted>
  <dcterms:created xsi:type="dcterms:W3CDTF">2016-08-09T16:04:37Z</dcterms:created>
  <dcterms:modified xsi:type="dcterms:W3CDTF">2016-09-13T13:17:50Z</dcterms:modified>
</cp:coreProperties>
</file>